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573000" cy="20193000"/>
  <p:notesSz cx="14449425" cy="20316825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1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1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1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1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360">
          <p15:clr>
            <a:srgbClr val="A4A3A4"/>
          </p15:clr>
        </p15:guide>
        <p15:guide id="2" pos="39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316B"/>
    <a:srgbClr val="FF8429"/>
    <a:srgbClr val="4366DE"/>
    <a:srgbClr val="4365F6"/>
    <a:srgbClr val="63BD29"/>
    <a:srgbClr val="006BB5"/>
    <a:srgbClr val="66CCFF"/>
    <a:srgbClr val="CCECFF"/>
    <a:srgbClr val="FF0066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1748" autoAdjust="0"/>
    <p:restoredTop sz="94645" autoAdjust="0"/>
  </p:normalViewPr>
  <p:slideViewPr>
    <p:cSldViewPr>
      <p:cViewPr>
        <p:scale>
          <a:sx n="50" d="100"/>
          <a:sy n="50" d="100"/>
        </p:scale>
        <p:origin x="136" y="-1032"/>
      </p:cViewPr>
      <p:guideLst>
        <p:guide orient="horz" pos="6360"/>
        <p:guide pos="39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jpe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67609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852988" y="1524000"/>
            <a:ext cx="4743450" cy="7618413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44625" y="9650413"/>
            <a:ext cx="11560175" cy="91424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473447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0354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953625" y="19964400"/>
            <a:ext cx="261937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204788" tIns="101600" rIns="204788" bIns="101600" numCol="1" anchor="ctr" anchorCtr="0" compatLnSpc="1">
            <a:prstTxWarp prst="textNoShape">
              <a:avLst/>
            </a:prstTxWarp>
          </a:bodyPr>
          <a:lstStyle>
            <a:lvl1pPr algn="r">
              <a:defRPr sz="1000"/>
            </a:lvl1pPr>
          </a:lstStyle>
          <a:p>
            <a:pPr>
              <a:defRPr/>
            </a:pPr>
            <a:fld id="{30B72144-84A2-4C27-BDA1-F6749F9210D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pic>
        <p:nvPicPr>
          <p:cNvPr id="1028" name="Picture 13" descr="UoD2001-colourlineonly"/>
          <p:cNvPicPr>
            <a:picLocks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12" r="-71312"/>
          <a:stretch/>
        </p:blipFill>
        <p:spPr bwMode="auto">
          <a:xfrm>
            <a:off x="9612000" y="17543463"/>
            <a:ext cx="10296000" cy="2649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9" name="Text Box 14"/>
          <p:cNvSpPr txBox="1">
            <a:spLocks noChangeArrowheads="1"/>
          </p:cNvSpPr>
          <p:nvPr userDrawn="1"/>
        </p:nvSpPr>
        <p:spPr bwMode="auto">
          <a:xfrm>
            <a:off x="3622204" y="18310250"/>
            <a:ext cx="6163259" cy="1067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lnSpc>
                <a:spcPts val="3800"/>
              </a:lnSpc>
              <a:spcBef>
                <a:spcPts val="0"/>
              </a:spcBef>
            </a:pPr>
            <a:r>
              <a:rPr lang="en-GB" altLang="en-US" sz="3600" b="1" kern="1200" dirty="0" smtClean="0">
                <a:solidFill>
                  <a:srgbClr val="4366DE"/>
                </a:solidFill>
                <a:latin typeface="Calibri" panose="020F0502020204030204" pitchFamily="34" charset="0"/>
                <a:ea typeface="+mj-ea"/>
                <a:cs typeface="+mj-cs"/>
              </a:rPr>
              <a:t>Computing</a:t>
            </a:r>
            <a:r>
              <a:rPr lang="en-GB" altLang="en-US" sz="1200" b="1" kern="1200" dirty="0" smtClean="0">
                <a:solidFill>
                  <a:srgbClr val="4366DE"/>
                </a:solidFill>
                <a:latin typeface="Calibri" panose="020F0502020204030204" pitchFamily="34" charset="0"/>
                <a:ea typeface="+mj-ea"/>
                <a:cs typeface="+mj-cs"/>
              </a:rPr>
              <a:t/>
            </a:r>
            <a:br>
              <a:rPr lang="en-GB" altLang="en-US" sz="1200" b="1" kern="1200" dirty="0" smtClean="0">
                <a:solidFill>
                  <a:srgbClr val="4366DE"/>
                </a:solidFill>
                <a:latin typeface="Calibri" panose="020F0502020204030204" pitchFamily="34" charset="0"/>
                <a:ea typeface="+mj-ea"/>
                <a:cs typeface="+mj-cs"/>
              </a:rPr>
            </a:br>
            <a:r>
              <a:rPr lang="en-GB" altLang="en-US" sz="3600" b="1" kern="1200" dirty="0" smtClean="0">
                <a:solidFill>
                  <a:srgbClr val="4366DE"/>
                </a:solidFill>
                <a:latin typeface="Calibri" panose="020F0502020204030204" pitchFamily="34" charset="0"/>
                <a:ea typeface="+mj-ea"/>
                <a:cs typeface="+mj-cs"/>
              </a:rPr>
              <a:t>MSc Projects 2017</a:t>
            </a:r>
            <a:endParaRPr lang="en-GB" altLang="en-US" sz="4800" b="1" dirty="0">
              <a:solidFill>
                <a:srgbClr val="4366DE"/>
              </a:solidFill>
              <a:latin typeface="Calibri" panose="020F0502020204030204" pitchFamily="34" charset="0"/>
            </a:endParaRPr>
          </a:p>
        </p:txBody>
      </p:sp>
      <p:sp>
        <p:nvSpPr>
          <p:cNvPr id="1031" name="Rectangle 16"/>
          <p:cNvSpPr>
            <a:spLocks noChangeArrowheads="1"/>
          </p:cNvSpPr>
          <p:nvPr userDrawn="1"/>
        </p:nvSpPr>
        <p:spPr bwMode="auto">
          <a:xfrm>
            <a:off x="9506063" y="18487967"/>
            <a:ext cx="3066938" cy="653729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endParaRPr lang="en-US" altLang="en-US"/>
          </a:p>
        </p:txBody>
      </p:sp>
      <p:pic>
        <p:nvPicPr>
          <p:cNvPr id="1032" name="Picture 17" descr="SoClogo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063" y="17714629"/>
            <a:ext cx="3066938" cy="2157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11960"/>
            <a:ext cx="4057072" cy="185976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ctr" defTabSz="4459288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+mj-lt"/>
          <a:ea typeface="+mj-ea"/>
          <a:cs typeface="+mj-cs"/>
        </a:defRPr>
      </a:lvl1pPr>
      <a:lvl2pPr algn="ctr" defTabSz="4459288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Times New Roman" pitchFamily="18" charset="0"/>
        </a:defRPr>
      </a:lvl2pPr>
      <a:lvl3pPr algn="ctr" defTabSz="4459288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Times New Roman" pitchFamily="18" charset="0"/>
        </a:defRPr>
      </a:lvl3pPr>
      <a:lvl4pPr algn="ctr" defTabSz="4459288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Times New Roman" pitchFamily="18" charset="0"/>
        </a:defRPr>
      </a:lvl4pPr>
      <a:lvl5pPr algn="ctr" defTabSz="4459288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Times New Roman" pitchFamily="18" charset="0"/>
        </a:defRPr>
      </a:lvl5pPr>
      <a:lvl6pPr marL="457200" algn="ctr" defTabSz="4459288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Times New Roman" pitchFamily="18" charset="0"/>
        </a:defRPr>
      </a:lvl6pPr>
      <a:lvl7pPr marL="914400" algn="ctr" defTabSz="4459288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Times New Roman" pitchFamily="18" charset="0"/>
        </a:defRPr>
      </a:lvl7pPr>
      <a:lvl8pPr marL="1371600" algn="ctr" defTabSz="4459288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Times New Roman" pitchFamily="18" charset="0"/>
        </a:defRPr>
      </a:lvl8pPr>
      <a:lvl9pPr marL="1828800" algn="ctr" defTabSz="4459288" rtl="0" eaLnBrk="0" fontAlgn="base" hangingPunct="0">
        <a:spcBef>
          <a:spcPct val="0"/>
        </a:spcBef>
        <a:spcAft>
          <a:spcPct val="0"/>
        </a:spcAft>
        <a:defRPr sz="9800">
          <a:solidFill>
            <a:schemeClr val="tx2"/>
          </a:solidFill>
          <a:latin typeface="Times New Roman" pitchFamily="18" charset="0"/>
        </a:defRPr>
      </a:lvl9pPr>
    </p:titleStyle>
    <p:bodyStyle>
      <a:lvl1pPr marL="757238" indent="-757238" algn="l" defTabSz="4459288" rtl="0" eaLnBrk="0" fontAlgn="base" hangingPunct="0">
        <a:spcBef>
          <a:spcPct val="20000"/>
        </a:spcBef>
        <a:spcAft>
          <a:spcPct val="0"/>
        </a:spcAft>
        <a:buChar char="•"/>
        <a:defRPr sz="7100">
          <a:solidFill>
            <a:schemeClr val="tx1"/>
          </a:solidFill>
          <a:latin typeface="+mn-lt"/>
          <a:ea typeface="+mn-ea"/>
          <a:cs typeface="+mn-cs"/>
        </a:defRPr>
      </a:lvl1pPr>
      <a:lvl2pPr marL="1639888" indent="-630238" algn="l" defTabSz="4459288" rtl="0" eaLnBrk="0" fontAlgn="base" hangingPunct="0">
        <a:spcBef>
          <a:spcPct val="20000"/>
        </a:spcBef>
        <a:spcAft>
          <a:spcPct val="0"/>
        </a:spcAft>
        <a:buChar char="–"/>
        <a:defRPr sz="6300">
          <a:solidFill>
            <a:schemeClr val="tx1"/>
          </a:solidFill>
          <a:latin typeface="+mn-lt"/>
        </a:defRPr>
      </a:lvl2pPr>
      <a:lvl3pPr marL="2524125" indent="-504825" algn="l" defTabSz="4459288" rtl="0" eaLnBrk="0" fontAlgn="base" hangingPunct="0">
        <a:spcBef>
          <a:spcPct val="20000"/>
        </a:spcBef>
        <a:spcAft>
          <a:spcPct val="0"/>
        </a:spcAft>
        <a:buChar char="•"/>
        <a:defRPr sz="5300">
          <a:solidFill>
            <a:schemeClr val="tx1"/>
          </a:solidFill>
          <a:latin typeface="+mn-lt"/>
        </a:defRPr>
      </a:lvl3pPr>
      <a:lvl4pPr marL="3533775" indent="-504825" algn="l" defTabSz="4459288" rtl="0" eaLnBrk="0" fontAlgn="base" hangingPunct="0">
        <a:spcBef>
          <a:spcPct val="20000"/>
        </a:spcBef>
        <a:spcAft>
          <a:spcPct val="0"/>
        </a:spcAft>
        <a:buChar char="–"/>
        <a:defRPr sz="4400">
          <a:solidFill>
            <a:schemeClr val="tx1"/>
          </a:solidFill>
          <a:latin typeface="+mn-lt"/>
        </a:defRPr>
      </a:lvl4pPr>
      <a:lvl5pPr marL="4543425" indent="-504825" algn="l" defTabSz="4459288" rtl="0" eaLnBrk="0" fontAlgn="base" hangingPunct="0">
        <a:spcBef>
          <a:spcPct val="20000"/>
        </a:spcBef>
        <a:spcAft>
          <a:spcPct val="0"/>
        </a:spcAft>
        <a:buChar char="•"/>
        <a:defRPr sz="4400">
          <a:solidFill>
            <a:schemeClr val="tx1"/>
          </a:solidFill>
          <a:latin typeface="+mn-lt"/>
        </a:defRPr>
      </a:lvl5pPr>
      <a:lvl6pPr marL="5000625" indent="-504825" algn="l" defTabSz="4459288" rtl="0" eaLnBrk="0" fontAlgn="base" hangingPunct="0">
        <a:spcBef>
          <a:spcPct val="20000"/>
        </a:spcBef>
        <a:spcAft>
          <a:spcPct val="0"/>
        </a:spcAft>
        <a:buChar char="•"/>
        <a:defRPr sz="4400">
          <a:solidFill>
            <a:schemeClr val="tx1"/>
          </a:solidFill>
          <a:latin typeface="+mn-lt"/>
        </a:defRPr>
      </a:lvl6pPr>
      <a:lvl7pPr marL="5457825" indent="-504825" algn="l" defTabSz="4459288" rtl="0" eaLnBrk="0" fontAlgn="base" hangingPunct="0">
        <a:spcBef>
          <a:spcPct val="20000"/>
        </a:spcBef>
        <a:spcAft>
          <a:spcPct val="0"/>
        </a:spcAft>
        <a:buChar char="•"/>
        <a:defRPr sz="4400">
          <a:solidFill>
            <a:schemeClr val="tx1"/>
          </a:solidFill>
          <a:latin typeface="+mn-lt"/>
        </a:defRPr>
      </a:lvl7pPr>
      <a:lvl8pPr marL="5915025" indent="-504825" algn="l" defTabSz="4459288" rtl="0" eaLnBrk="0" fontAlgn="base" hangingPunct="0">
        <a:spcBef>
          <a:spcPct val="20000"/>
        </a:spcBef>
        <a:spcAft>
          <a:spcPct val="0"/>
        </a:spcAft>
        <a:buChar char="•"/>
        <a:defRPr sz="4400">
          <a:solidFill>
            <a:schemeClr val="tx1"/>
          </a:solidFill>
          <a:latin typeface="+mn-lt"/>
        </a:defRPr>
      </a:lvl8pPr>
      <a:lvl9pPr marL="6372225" indent="-504825" algn="l" defTabSz="4459288" rtl="0" eaLnBrk="0" fontAlgn="base" hangingPunct="0">
        <a:spcBef>
          <a:spcPct val="20000"/>
        </a:spcBef>
        <a:spcAft>
          <a:spcPct val="0"/>
        </a:spcAft>
        <a:buChar char="•"/>
        <a:defRPr sz="4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tiff"/><Relationship Id="rId5" Type="http://schemas.openxmlformats.org/officeDocument/2006/relationships/image" Target="../media/image6.png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60"/>
          <p:cNvSpPr>
            <a:spLocks noChangeArrowheads="1"/>
          </p:cNvSpPr>
          <p:nvPr/>
        </p:nvSpPr>
        <p:spPr bwMode="auto">
          <a:xfrm>
            <a:off x="0" y="0"/>
            <a:ext cx="12573000" cy="2315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8425" tIns="49212" rIns="98425" bIns="49212">
            <a:spAutoFit/>
          </a:bodyPr>
          <a:lstStyle>
            <a:lvl1pPr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GB" altLang="en-US" sz="7200" b="1" dirty="0" smtClean="0">
                <a:solidFill>
                  <a:srgbClr val="4366DE"/>
                </a:solidFill>
                <a:latin typeface="Baxter Sans" panose="00000500000000000000" pitchFamily="50" charset="0"/>
              </a:rPr>
              <a:t>Teaching Machines to break Symmetric Key Encryption</a:t>
            </a:r>
            <a:endParaRPr lang="en-GB" altLang="en-US" sz="7200" b="1" dirty="0">
              <a:solidFill>
                <a:srgbClr val="4366DE"/>
              </a:solidFill>
              <a:latin typeface="Baxter Sans" panose="00000500000000000000" pitchFamily="50" charset="0"/>
            </a:endParaRPr>
          </a:p>
        </p:txBody>
      </p:sp>
      <p:sp>
        <p:nvSpPr>
          <p:cNvPr id="3075" name="Rectangle 61"/>
          <p:cNvSpPr>
            <a:spLocks noChangeArrowheads="1"/>
          </p:cNvSpPr>
          <p:nvPr/>
        </p:nvSpPr>
        <p:spPr bwMode="auto">
          <a:xfrm>
            <a:off x="0" y="2201516"/>
            <a:ext cx="12573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8425" tIns="49212" rIns="98425" bIns="49212">
            <a:spAutoFit/>
          </a:bodyPr>
          <a:lstStyle>
            <a:lvl1pPr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GB" altLang="en-US" sz="4800" b="1" dirty="0" smtClean="0">
                <a:solidFill>
                  <a:srgbClr val="4366DE"/>
                </a:solidFill>
                <a:latin typeface="Baxter Sans" panose="00000500000000000000" pitchFamily="50" charset="0"/>
              </a:rPr>
              <a:t>Mike Robeson</a:t>
            </a:r>
            <a:endParaRPr lang="en-GB" altLang="en-US" sz="4800" b="1" dirty="0">
              <a:solidFill>
                <a:srgbClr val="4366DE"/>
              </a:solidFill>
              <a:latin typeface="Baxter Sans" panose="00000500000000000000" pitchFamily="50" charset="0"/>
            </a:endParaRPr>
          </a:p>
        </p:txBody>
      </p:sp>
      <p:sp>
        <p:nvSpPr>
          <p:cNvPr id="3078" name="Text Box 65"/>
          <p:cNvSpPr txBox="1">
            <a:spLocks noChangeArrowheads="1"/>
          </p:cNvSpPr>
          <p:nvPr/>
        </p:nvSpPr>
        <p:spPr bwMode="auto">
          <a:xfrm>
            <a:off x="-13307508" y="9752815"/>
            <a:ext cx="8001000" cy="5694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en-GB" altLang="en-US" sz="2800" b="1" dirty="0">
                <a:latin typeface="Baxter Sans" panose="00000500000000000000" pitchFamily="50" charset="0"/>
              </a:rPr>
              <a:t>Note regarding colours: it is recommended that you use predominantly black text with </a:t>
            </a:r>
            <a:r>
              <a:rPr lang="en-GB" altLang="en-US" sz="2800" b="1" dirty="0">
                <a:solidFill>
                  <a:schemeClr val="bg2"/>
                </a:solidFill>
                <a:latin typeface="Baxter Sans" panose="00000500000000000000" pitchFamily="50" charset="0"/>
              </a:rPr>
              <a:t>grey for any text which is less important. </a:t>
            </a:r>
            <a:r>
              <a:rPr lang="en-GB" altLang="en-US" sz="2800" b="1" dirty="0">
                <a:latin typeface="Baxter Sans" panose="00000500000000000000" pitchFamily="50" charset="0"/>
              </a:rPr>
              <a:t>Text to be highlighted should be done using</a:t>
            </a:r>
            <a:r>
              <a:rPr lang="en-GB" altLang="en-US" sz="2800" b="1" dirty="0">
                <a:solidFill>
                  <a:srgbClr val="C6316B"/>
                </a:solidFill>
                <a:latin typeface="Baxter Sans" panose="00000500000000000000" pitchFamily="50" charset="0"/>
              </a:rPr>
              <a:t> ONE</a:t>
            </a:r>
            <a:r>
              <a:rPr lang="en-GB" altLang="en-US" sz="2800" b="1" dirty="0">
                <a:latin typeface="Baxter Sans" panose="00000500000000000000" pitchFamily="50" charset="0"/>
              </a:rPr>
              <a:t> of the four colours from the </a:t>
            </a:r>
            <a:r>
              <a:rPr lang="en-GB" altLang="en-US" sz="2800" b="1" dirty="0" smtClean="0">
                <a:latin typeface="Baxter Sans" panose="00000500000000000000" pitchFamily="50" charset="0"/>
              </a:rPr>
              <a:t>Computing logo</a:t>
            </a:r>
            <a:r>
              <a:rPr lang="en-GB" altLang="en-US" sz="2800" b="1" dirty="0">
                <a:latin typeface="Baxter Sans" panose="00000500000000000000" pitchFamily="50" charset="0"/>
              </a:rPr>
              <a:t>, which are:</a:t>
            </a:r>
          </a:p>
          <a:p>
            <a:pPr>
              <a:spcAft>
                <a:spcPct val="50000"/>
              </a:spcAft>
            </a:pPr>
            <a:r>
              <a:rPr lang="en-GB" altLang="en-US" sz="2800" b="1" dirty="0">
                <a:solidFill>
                  <a:srgbClr val="006BB5"/>
                </a:solidFill>
                <a:latin typeface="Baxter Sans" panose="00000500000000000000" pitchFamily="50" charset="0"/>
              </a:rPr>
              <a:t>Blue:		R=0		G=107	B=181</a:t>
            </a:r>
            <a:r>
              <a:rPr lang="en-GB" altLang="en-US" sz="2800" b="1" dirty="0">
                <a:solidFill>
                  <a:srgbClr val="FE1612"/>
                </a:solidFill>
                <a:latin typeface="Baxter Sans" panose="00000500000000000000" pitchFamily="50" charset="0"/>
              </a:rPr>
              <a:t/>
            </a:r>
            <a:br>
              <a:rPr lang="en-GB" altLang="en-US" sz="2800" b="1" dirty="0">
                <a:solidFill>
                  <a:srgbClr val="FE1612"/>
                </a:solidFill>
                <a:latin typeface="Baxter Sans" panose="00000500000000000000" pitchFamily="50" charset="0"/>
              </a:rPr>
            </a:br>
            <a:r>
              <a:rPr lang="en-GB" altLang="en-US" sz="2800" b="1" dirty="0">
                <a:solidFill>
                  <a:srgbClr val="63BD29"/>
                </a:solidFill>
                <a:latin typeface="Baxter Sans" panose="00000500000000000000" pitchFamily="50" charset="0"/>
              </a:rPr>
              <a:t>Green:	R=99		G=189	B=41</a:t>
            </a:r>
            <a:r>
              <a:rPr lang="en-GB" altLang="en-US" sz="2800" b="1" dirty="0">
                <a:solidFill>
                  <a:srgbClr val="0F228B"/>
                </a:solidFill>
                <a:latin typeface="Baxter Sans" panose="00000500000000000000" pitchFamily="50" charset="0"/>
              </a:rPr>
              <a:t/>
            </a:r>
            <a:br>
              <a:rPr lang="en-GB" altLang="en-US" sz="2800" b="1" dirty="0">
                <a:solidFill>
                  <a:srgbClr val="0F228B"/>
                </a:solidFill>
                <a:latin typeface="Baxter Sans" panose="00000500000000000000" pitchFamily="50" charset="0"/>
              </a:rPr>
            </a:br>
            <a:r>
              <a:rPr lang="en-GB" altLang="en-US" sz="2800" b="1" dirty="0">
                <a:solidFill>
                  <a:srgbClr val="FF8429"/>
                </a:solidFill>
                <a:latin typeface="Baxter Sans" panose="00000500000000000000" pitchFamily="50" charset="0"/>
              </a:rPr>
              <a:t>Orange: 	R=255	G=132	B=41 </a:t>
            </a:r>
            <a:br>
              <a:rPr lang="en-GB" altLang="en-US" sz="2800" b="1" dirty="0">
                <a:solidFill>
                  <a:srgbClr val="FF8429"/>
                </a:solidFill>
                <a:latin typeface="Baxter Sans" panose="00000500000000000000" pitchFamily="50" charset="0"/>
              </a:rPr>
            </a:br>
            <a:r>
              <a:rPr lang="en-GB" altLang="en-US" sz="2800" b="1" dirty="0">
                <a:solidFill>
                  <a:srgbClr val="C6316B"/>
                </a:solidFill>
                <a:latin typeface="Baxter Sans" panose="00000500000000000000" pitchFamily="50" charset="0"/>
              </a:rPr>
              <a:t>Pink: 	</a:t>
            </a:r>
            <a:r>
              <a:rPr lang="en-GB" altLang="en-US" sz="2800" b="1" dirty="0" smtClean="0">
                <a:solidFill>
                  <a:srgbClr val="C6316B"/>
                </a:solidFill>
                <a:latin typeface="Baxter Sans" panose="00000500000000000000" pitchFamily="50" charset="0"/>
              </a:rPr>
              <a:t>	R=198</a:t>
            </a:r>
            <a:r>
              <a:rPr lang="en-GB" altLang="en-US" sz="2800" b="1" dirty="0">
                <a:solidFill>
                  <a:srgbClr val="C6316B"/>
                </a:solidFill>
                <a:latin typeface="Baxter Sans" panose="00000500000000000000" pitchFamily="50" charset="0"/>
              </a:rPr>
              <a:t>	G=49		B=107 </a:t>
            </a:r>
            <a:r>
              <a:rPr lang="en-GB" altLang="en-US" sz="2800" b="1" dirty="0">
                <a:solidFill>
                  <a:srgbClr val="0F228B"/>
                </a:solidFill>
                <a:latin typeface="Baxter Sans" panose="00000500000000000000" pitchFamily="50" charset="0"/>
              </a:rPr>
              <a:t/>
            </a:r>
            <a:br>
              <a:rPr lang="en-GB" altLang="en-US" sz="2800" b="1" dirty="0">
                <a:solidFill>
                  <a:srgbClr val="0F228B"/>
                </a:solidFill>
                <a:latin typeface="Baxter Sans" panose="00000500000000000000" pitchFamily="50" charset="0"/>
              </a:rPr>
            </a:br>
            <a:r>
              <a:rPr lang="en-GB" altLang="en-US" sz="2800" b="1" dirty="0">
                <a:solidFill>
                  <a:schemeClr val="bg2"/>
                </a:solidFill>
                <a:latin typeface="Baxter Sans" panose="00000500000000000000" pitchFamily="50" charset="0"/>
              </a:rPr>
              <a:t>Grey:		R=195	G=195	B=195</a:t>
            </a:r>
          </a:p>
          <a:p>
            <a:pPr>
              <a:spcAft>
                <a:spcPct val="50000"/>
              </a:spcAft>
            </a:pPr>
            <a:r>
              <a:rPr lang="en-GB" altLang="en-US" sz="2800" b="1" dirty="0">
                <a:latin typeface="Baxter Sans" panose="00000500000000000000" pitchFamily="50" charset="0"/>
              </a:rPr>
              <a:t>These colours can be copied from above (using Format Painter), or set via </a:t>
            </a:r>
            <a:r>
              <a:rPr lang="en-GB" altLang="en-US" sz="2800" b="1" dirty="0">
                <a:solidFill>
                  <a:srgbClr val="C6316B"/>
                </a:solidFill>
                <a:latin typeface="Baxter Sans" panose="00000500000000000000" pitchFamily="50" charset="0"/>
              </a:rPr>
              <a:t>Font </a:t>
            </a:r>
            <a:r>
              <a:rPr lang="en-GB" altLang="en-US" sz="2800" b="1" dirty="0" err="1">
                <a:solidFill>
                  <a:srgbClr val="C6316B"/>
                </a:solidFill>
                <a:latin typeface="Baxter Sans" panose="00000500000000000000" pitchFamily="50" charset="0"/>
              </a:rPr>
              <a:t>Colors</a:t>
            </a:r>
            <a:r>
              <a:rPr lang="en-GB" altLang="en-US" sz="2800" b="1" dirty="0">
                <a:solidFill>
                  <a:srgbClr val="C6316B"/>
                </a:solidFill>
                <a:latin typeface="Baxter Sans" panose="00000500000000000000" pitchFamily="50" charset="0"/>
              </a:rPr>
              <a:t> / Custom</a:t>
            </a:r>
          </a:p>
        </p:txBody>
      </p:sp>
      <p:sp>
        <p:nvSpPr>
          <p:cNvPr id="3081" name="Rectangle 72"/>
          <p:cNvSpPr>
            <a:spLocks noChangeArrowheads="1"/>
          </p:cNvSpPr>
          <p:nvPr/>
        </p:nvSpPr>
        <p:spPr bwMode="auto">
          <a:xfrm>
            <a:off x="0" y="2986540"/>
            <a:ext cx="12573000" cy="59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8425" tIns="49212" rIns="98425" bIns="49212">
            <a:spAutoFit/>
          </a:bodyPr>
          <a:lstStyle>
            <a:lvl1pPr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106045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106045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GB" altLang="en-US" sz="3200" b="1" dirty="0">
                <a:solidFill>
                  <a:srgbClr val="4366DE"/>
                </a:solidFill>
                <a:latin typeface="Baxter Sans" panose="00000500000000000000" pitchFamily="50" charset="0"/>
              </a:rPr>
              <a:t>Supervised by </a:t>
            </a:r>
            <a:r>
              <a:rPr lang="en-GB" altLang="en-US" sz="3200" b="1" dirty="0" err="1" smtClean="0">
                <a:solidFill>
                  <a:srgbClr val="4366DE"/>
                </a:solidFill>
                <a:latin typeface="Baxter Sans" panose="00000500000000000000" pitchFamily="50" charset="0"/>
              </a:rPr>
              <a:t>Sasa</a:t>
            </a:r>
            <a:r>
              <a:rPr lang="en-GB" altLang="en-US" sz="3200" b="1" dirty="0" smtClean="0">
                <a:solidFill>
                  <a:srgbClr val="4366DE"/>
                </a:solidFill>
                <a:latin typeface="Baxter Sans" panose="00000500000000000000" pitchFamily="50" charset="0"/>
              </a:rPr>
              <a:t> </a:t>
            </a:r>
            <a:r>
              <a:rPr lang="en-GB" altLang="en-US" sz="3200" b="1" dirty="0" err="1" smtClean="0">
                <a:solidFill>
                  <a:srgbClr val="4366DE"/>
                </a:solidFill>
                <a:latin typeface="Baxter Sans" panose="00000500000000000000" pitchFamily="50" charset="0"/>
              </a:rPr>
              <a:t>Radomirovic</a:t>
            </a:r>
            <a:r>
              <a:rPr lang="en-GB" altLang="en-US" sz="3200" b="1" dirty="0" smtClean="0">
                <a:solidFill>
                  <a:srgbClr val="4366DE"/>
                </a:solidFill>
                <a:latin typeface="Baxter Sans" panose="00000500000000000000" pitchFamily="50" charset="0"/>
              </a:rPr>
              <a:t> </a:t>
            </a:r>
            <a:r>
              <a:rPr lang="en-GB" altLang="en-US" sz="3200" b="1" dirty="0">
                <a:solidFill>
                  <a:srgbClr val="4366DE"/>
                </a:solidFill>
                <a:latin typeface="Baxter Sans" panose="00000500000000000000" pitchFamily="50" charset="0"/>
              </a:rPr>
              <a:t>&amp;</a:t>
            </a:r>
            <a:r>
              <a:rPr lang="en-GB" altLang="en-US" sz="3200" b="1" dirty="0" smtClean="0">
                <a:solidFill>
                  <a:srgbClr val="4366DE"/>
                </a:solidFill>
                <a:latin typeface="Baxter Sans" panose="00000500000000000000" pitchFamily="50" charset="0"/>
              </a:rPr>
              <a:t> </a:t>
            </a:r>
            <a:r>
              <a:rPr lang="en-GB" altLang="en-US" sz="3200" b="1" dirty="0" err="1" smtClean="0">
                <a:solidFill>
                  <a:srgbClr val="4366DE"/>
                </a:solidFill>
                <a:latin typeface="Baxter Sans" panose="00000500000000000000" pitchFamily="50" charset="0"/>
              </a:rPr>
              <a:t>Jianguo</a:t>
            </a:r>
            <a:r>
              <a:rPr lang="en-GB" altLang="en-US" sz="3200" b="1" dirty="0" smtClean="0">
                <a:solidFill>
                  <a:srgbClr val="4366DE"/>
                </a:solidFill>
                <a:latin typeface="Baxter Sans" panose="00000500000000000000" pitchFamily="50" charset="0"/>
              </a:rPr>
              <a:t> Zhang</a:t>
            </a:r>
            <a:endParaRPr lang="en-GB" altLang="en-US" sz="3200" b="1" dirty="0">
              <a:solidFill>
                <a:srgbClr val="4366DE"/>
              </a:solidFill>
              <a:latin typeface="Baxter Sans" panose="00000500000000000000" pitchFamily="50" charset="0"/>
            </a:endParaRPr>
          </a:p>
        </p:txBody>
      </p:sp>
      <p:sp>
        <p:nvSpPr>
          <p:cNvPr id="3082" name="Text Box 80"/>
          <p:cNvSpPr txBox="1">
            <a:spLocks noChangeArrowheads="1"/>
          </p:cNvSpPr>
          <p:nvPr/>
        </p:nvSpPr>
        <p:spPr bwMode="auto">
          <a:xfrm>
            <a:off x="-6142449" y="5917253"/>
            <a:ext cx="3786188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en-GB" altLang="en-US" sz="2800" b="1" dirty="0">
                <a:solidFill>
                  <a:schemeClr val="bg2"/>
                </a:solidFill>
                <a:latin typeface="Baxter Sans" panose="00000500000000000000" pitchFamily="50" charset="0"/>
              </a:rPr>
              <a:t>Don’t put in too much text - use LESS than is on this template - a good balance of clear, informative text and images is ideal. Have a look at posters from previous years to see what works and what doesn’t work. </a:t>
            </a:r>
          </a:p>
        </p:txBody>
      </p:sp>
      <p:sp>
        <p:nvSpPr>
          <p:cNvPr id="3083" name="Text Box 62"/>
          <p:cNvSpPr txBox="1">
            <a:spLocks noChangeArrowheads="1"/>
          </p:cNvSpPr>
          <p:nvPr/>
        </p:nvSpPr>
        <p:spPr bwMode="auto">
          <a:xfrm>
            <a:off x="-13090698" y="1138684"/>
            <a:ext cx="918424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en-GB" altLang="en-US" sz="2800" b="1" dirty="0" err="1" smtClean="0">
                <a:latin typeface="Baxter Sans" panose="00000500000000000000" pitchFamily="50" charset="0"/>
              </a:rPr>
              <a:t>AlphaGo</a:t>
            </a:r>
            <a:r>
              <a:rPr lang="en-GB" altLang="en-US" sz="2800" b="1" dirty="0" smtClean="0">
                <a:latin typeface="Baxter Sans" panose="00000500000000000000" pitchFamily="50" charset="0"/>
              </a:rPr>
              <a:t> used machine learning to beat human players at a game with 10^360 permutations</a:t>
            </a:r>
            <a:r>
              <a:rPr lang="is-IS" altLang="en-US" sz="2800" b="1" dirty="0" smtClean="0">
                <a:latin typeface="Baxter Sans" panose="00000500000000000000" pitchFamily="50" charset="0"/>
              </a:rPr>
              <a:t>… That’s three time the size of the AES-256 keyspace...</a:t>
            </a:r>
          </a:p>
        </p:txBody>
      </p:sp>
      <p:sp>
        <p:nvSpPr>
          <p:cNvPr id="3085" name="Right Arrow 15"/>
          <p:cNvSpPr>
            <a:spLocks noChangeArrowheads="1"/>
          </p:cNvSpPr>
          <p:nvPr/>
        </p:nvSpPr>
        <p:spPr bwMode="auto">
          <a:xfrm>
            <a:off x="-1417638" y="16937038"/>
            <a:ext cx="1130300" cy="936625"/>
          </a:xfrm>
          <a:prstGeom prst="rightArrow">
            <a:avLst>
              <a:gd name="adj1" fmla="val 50000"/>
              <a:gd name="adj2" fmla="val 49970"/>
            </a:avLst>
          </a:prstGeom>
          <a:solidFill>
            <a:srgbClr val="FF0000"/>
          </a:solidFill>
          <a:ln w="12700" algn="ctr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endParaRPr lang="en-US" altLang="en-US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  <p:sp>
        <p:nvSpPr>
          <p:cNvPr id="3086" name="Right Arrow 16"/>
          <p:cNvSpPr>
            <a:spLocks noChangeArrowheads="1"/>
          </p:cNvSpPr>
          <p:nvPr/>
        </p:nvSpPr>
        <p:spPr bwMode="auto">
          <a:xfrm flipH="1">
            <a:off x="12911138" y="16937038"/>
            <a:ext cx="1130300" cy="936625"/>
          </a:xfrm>
          <a:prstGeom prst="rightArrow">
            <a:avLst>
              <a:gd name="adj1" fmla="val 50000"/>
              <a:gd name="adj2" fmla="val 49970"/>
            </a:avLst>
          </a:prstGeom>
          <a:solidFill>
            <a:srgbClr val="FF0000"/>
          </a:solidFill>
          <a:ln w="12700" algn="ctr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endParaRPr lang="en-US" altLang="en-US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  <p:sp>
        <p:nvSpPr>
          <p:cNvPr id="3087" name="Text Box 63"/>
          <p:cNvSpPr txBox="1">
            <a:spLocks noChangeArrowheads="1"/>
          </p:cNvSpPr>
          <p:nvPr/>
        </p:nvSpPr>
        <p:spPr bwMode="auto">
          <a:xfrm>
            <a:off x="-6530975" y="16576675"/>
            <a:ext cx="5040312" cy="175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spcAft>
                <a:spcPct val="50000"/>
              </a:spcAft>
            </a:pPr>
            <a:r>
              <a:rPr lang="en-GB" altLang="en-US" sz="3600" b="1" i="1">
                <a:solidFill>
                  <a:srgbClr val="FF0000"/>
                </a:solidFill>
                <a:latin typeface="Calibri" panose="020F0502020204030204" pitchFamily="34" charset="0"/>
              </a:rPr>
              <a:t>Do not allow any text, image or shadow to go below this level</a:t>
            </a:r>
          </a:p>
        </p:txBody>
      </p:sp>
      <p:sp>
        <p:nvSpPr>
          <p:cNvPr id="3088" name="Text Box 63"/>
          <p:cNvSpPr txBox="1">
            <a:spLocks noChangeArrowheads="1"/>
          </p:cNvSpPr>
          <p:nvPr/>
        </p:nvSpPr>
        <p:spPr bwMode="auto">
          <a:xfrm>
            <a:off x="14135100" y="16576675"/>
            <a:ext cx="5184775" cy="175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en-GB" altLang="en-US" sz="3600" b="1" i="1" dirty="0">
                <a:solidFill>
                  <a:srgbClr val="FF0000"/>
                </a:solidFill>
                <a:latin typeface="Calibri" panose="020F0502020204030204" pitchFamily="34" charset="0"/>
              </a:rPr>
              <a:t>Do not allow any text, image or shadow to go below this level</a:t>
            </a:r>
          </a:p>
        </p:txBody>
      </p:sp>
      <p:sp>
        <p:nvSpPr>
          <p:cNvPr id="17" name="Text Box 80"/>
          <p:cNvSpPr txBox="1">
            <a:spLocks noChangeArrowheads="1"/>
          </p:cNvSpPr>
          <p:nvPr/>
        </p:nvSpPr>
        <p:spPr bwMode="auto">
          <a:xfrm>
            <a:off x="-4664894" y="12493231"/>
            <a:ext cx="3786188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en-GB" altLang="en-US" sz="2800" b="1" dirty="0">
                <a:solidFill>
                  <a:srgbClr val="C6316B"/>
                </a:solidFill>
                <a:latin typeface="Calibri" panose="020F0502020204030204" pitchFamily="34" charset="0"/>
              </a:rPr>
              <a:t>DO NOT SUBMIT a PDF, JPG or other format – leave as a PPTX!!!</a:t>
            </a:r>
          </a:p>
        </p:txBody>
      </p:sp>
      <p:sp>
        <p:nvSpPr>
          <p:cNvPr id="18" name="Text Box 62"/>
          <p:cNvSpPr txBox="1">
            <a:spLocks noChangeArrowheads="1"/>
          </p:cNvSpPr>
          <p:nvPr/>
        </p:nvSpPr>
        <p:spPr bwMode="auto">
          <a:xfrm>
            <a:off x="-13243098" y="4382002"/>
            <a:ext cx="125730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en-GB" altLang="en-US" sz="2800" b="1" dirty="0">
                <a:latin typeface="Baxter Sans" panose="00000500000000000000" pitchFamily="50" charset="0"/>
              </a:rPr>
              <a:t>Copy </a:t>
            </a:r>
            <a:r>
              <a:rPr lang="en-GB" altLang="en-US" sz="2800" b="1" i="1" dirty="0">
                <a:latin typeface="Baxter Sans" panose="00000500000000000000" pitchFamily="50" charset="0"/>
              </a:rPr>
              <a:t>this text box</a:t>
            </a:r>
            <a:r>
              <a:rPr lang="en-GB" altLang="en-US" sz="2800" b="1" dirty="0">
                <a:latin typeface="Baxter Sans" panose="00000500000000000000" pitchFamily="50" charset="0"/>
              </a:rPr>
              <a:t> for any sections of text you wish to use. Font is </a:t>
            </a:r>
            <a:r>
              <a:rPr lang="en-GB" altLang="en-US" sz="2800" b="1" dirty="0" smtClean="0">
                <a:latin typeface="Baxter Sans" panose="00000500000000000000" pitchFamily="50" charset="0"/>
              </a:rPr>
              <a:t>the University’s official font - Baxter Sans </a:t>
            </a:r>
            <a:r>
              <a:rPr lang="en-GB" altLang="en-US" sz="2800" b="1" dirty="0">
                <a:latin typeface="Baxter Sans" panose="00000500000000000000" pitchFamily="50" charset="0"/>
              </a:rPr>
              <a:t>28 point. </a:t>
            </a:r>
            <a:endParaRPr lang="en-GB" altLang="en-US" sz="2800" b="1" dirty="0">
              <a:solidFill>
                <a:srgbClr val="FF8429"/>
              </a:solidFill>
              <a:latin typeface="Baxter Sans" panose="00000500000000000000" pitchFamily="50" charset="0"/>
            </a:endParaRPr>
          </a:p>
        </p:txBody>
      </p:sp>
      <p:sp>
        <p:nvSpPr>
          <p:cNvPr id="19" name="Text Box 62"/>
          <p:cNvSpPr txBox="1">
            <a:spLocks noChangeArrowheads="1"/>
          </p:cNvSpPr>
          <p:nvPr/>
        </p:nvSpPr>
        <p:spPr bwMode="auto">
          <a:xfrm>
            <a:off x="-9987308" y="7936260"/>
            <a:ext cx="801491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en-GB" altLang="en-US" sz="2800" b="1" dirty="0" smtClean="0">
                <a:latin typeface="Baxter Sans" panose="00000500000000000000" pitchFamily="50" charset="0"/>
              </a:rPr>
              <a:t>Using </a:t>
            </a:r>
            <a:r>
              <a:rPr lang="en-GB" altLang="en-US" sz="2800" b="1" dirty="0" err="1" smtClean="0">
                <a:latin typeface="Baxter Sans" panose="00000500000000000000" pitchFamily="50" charset="0"/>
              </a:rPr>
              <a:t>Tensorflow</a:t>
            </a:r>
            <a:endParaRPr lang="en-GB" altLang="en-US" sz="2800" b="1" dirty="0" smtClean="0">
              <a:latin typeface="Baxter Sans" panose="00000500000000000000" pitchFamily="50" charset="0"/>
            </a:endParaRPr>
          </a:p>
        </p:txBody>
      </p:sp>
      <p:sp>
        <p:nvSpPr>
          <p:cNvPr id="37" name="Text Box 62"/>
          <p:cNvSpPr txBox="1">
            <a:spLocks noChangeArrowheads="1"/>
          </p:cNvSpPr>
          <p:nvPr/>
        </p:nvSpPr>
        <p:spPr bwMode="auto">
          <a:xfrm>
            <a:off x="3168351" y="13950330"/>
            <a:ext cx="9321443" cy="332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en-GB" altLang="en-US" sz="2800" b="1" u="sng" dirty="0" smtClean="0">
                <a:latin typeface="Baxter Sans" panose="00000500000000000000" pitchFamily="50" charset="0"/>
              </a:rPr>
              <a:t>Future Work:</a:t>
            </a:r>
          </a:p>
          <a:p>
            <a:pPr algn="just">
              <a:spcAft>
                <a:spcPct val="50000"/>
              </a:spcAft>
            </a:pPr>
            <a:r>
              <a:rPr lang="en-GB" altLang="en-US" sz="2800" b="1" dirty="0" smtClean="0">
                <a:latin typeface="Baxter Sans" panose="00000500000000000000" pitchFamily="50" charset="0"/>
              </a:rPr>
              <a:t>Further component &amp; rounds testing</a:t>
            </a:r>
          </a:p>
          <a:p>
            <a:pPr algn="just">
              <a:spcAft>
                <a:spcPct val="50000"/>
              </a:spcAft>
            </a:pPr>
            <a:r>
              <a:rPr lang="en-GB" altLang="en-US" sz="2800" b="1" dirty="0" smtClean="0">
                <a:latin typeface="Baxter Sans" panose="00000500000000000000" pitchFamily="50" charset="0"/>
              </a:rPr>
              <a:t>Classification of cryptosystems </a:t>
            </a:r>
            <a:r>
              <a:rPr lang="en-GB" altLang="en-US" sz="2800" b="1" dirty="0" smtClean="0">
                <a:solidFill>
                  <a:schemeClr val="bg2"/>
                </a:solidFill>
                <a:latin typeface="Baxter Sans" panose="00000500000000000000" pitchFamily="50" charset="0"/>
              </a:rPr>
              <a:t>– Which encryption used? Which system most/least secure?</a:t>
            </a:r>
          </a:p>
          <a:p>
            <a:pPr algn="just">
              <a:spcAft>
                <a:spcPct val="50000"/>
              </a:spcAft>
            </a:pPr>
            <a:r>
              <a:rPr lang="en-GB" altLang="en-US" sz="2800" b="1" dirty="0" smtClean="0">
                <a:latin typeface="Baxter Sans" panose="00000500000000000000" pitchFamily="50" charset="0"/>
              </a:rPr>
              <a:t>CNNs, LSTMs</a:t>
            </a:r>
            <a:r>
              <a:rPr lang="en-GB" altLang="en-US" sz="2800" b="1" dirty="0" smtClean="0">
                <a:latin typeface="Baxter Sans" panose="00000500000000000000" pitchFamily="50" charset="0"/>
              </a:rPr>
              <a:t>, GANs &amp; NTMs Networks </a:t>
            </a:r>
            <a:r>
              <a:rPr lang="en-GB" altLang="en-US" sz="2800" b="1" dirty="0" smtClean="0">
                <a:solidFill>
                  <a:schemeClr val="bg2"/>
                </a:solidFill>
                <a:latin typeface="Baxter Sans" panose="00000500000000000000" pitchFamily="50" charset="0"/>
              </a:rPr>
              <a:t>– </a:t>
            </a:r>
            <a:r>
              <a:rPr lang="en-GB" altLang="en-US" sz="2800" b="1" dirty="0" smtClean="0">
                <a:solidFill>
                  <a:schemeClr val="bg2"/>
                </a:solidFill>
                <a:latin typeface="Baxter Sans" panose="00000500000000000000" pitchFamily="50" charset="0"/>
              </a:rPr>
              <a:t>Key approx., Sequential </a:t>
            </a:r>
            <a:r>
              <a:rPr lang="en-GB" altLang="en-US" sz="2800" b="1" dirty="0" smtClean="0">
                <a:solidFill>
                  <a:schemeClr val="bg2"/>
                </a:solidFill>
                <a:latin typeface="Baxter Sans" panose="00000500000000000000" pitchFamily="50" charset="0"/>
              </a:rPr>
              <a:t>data, fake data, model computational operations</a:t>
            </a:r>
          </a:p>
        </p:txBody>
      </p:sp>
      <p:sp>
        <p:nvSpPr>
          <p:cNvPr id="42" name="Text Box 62"/>
          <p:cNvSpPr txBox="1">
            <a:spLocks noChangeArrowheads="1"/>
          </p:cNvSpPr>
          <p:nvPr/>
        </p:nvSpPr>
        <p:spPr bwMode="auto">
          <a:xfrm>
            <a:off x="-1" y="3627861"/>
            <a:ext cx="8171160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is-IS" altLang="en-US" sz="2800" b="1" dirty="0" smtClean="0">
                <a:latin typeface="Baxter Sans" panose="00000500000000000000" pitchFamily="50" charset="0"/>
              </a:rPr>
              <a:t>Encryption encodes data, using a key, to hide information. Can </a:t>
            </a:r>
            <a:r>
              <a:rPr lang="is-IS" altLang="en-US" sz="2800" b="1" dirty="0">
                <a:latin typeface="Baxter Sans" panose="00000500000000000000" pitchFamily="50" charset="0"/>
              </a:rPr>
              <a:t>Neural Networks detect &amp; exploit </a:t>
            </a:r>
            <a:r>
              <a:rPr lang="is-IS" altLang="en-US" sz="2800" b="1" dirty="0" smtClean="0">
                <a:latin typeface="Baxter Sans" panose="00000500000000000000" pitchFamily="50" charset="0"/>
              </a:rPr>
              <a:t>weakness(es) </a:t>
            </a:r>
            <a:r>
              <a:rPr lang="is-IS" altLang="en-US" sz="2800" b="1" dirty="0">
                <a:latin typeface="Baxter Sans" panose="00000500000000000000" pitchFamily="50" charset="0"/>
              </a:rPr>
              <a:t>in modern </a:t>
            </a:r>
            <a:r>
              <a:rPr lang="is-IS" altLang="en-US" sz="2800" b="1" dirty="0" smtClean="0">
                <a:latin typeface="Baxter Sans" panose="00000500000000000000" pitchFamily="50" charset="0"/>
              </a:rPr>
              <a:t>cryptosystems? Can they “break” systems that protect us every day?</a:t>
            </a:r>
          </a:p>
        </p:txBody>
      </p:sp>
      <p:sp>
        <p:nvSpPr>
          <p:cNvPr id="43" name="Text Box 62"/>
          <p:cNvSpPr txBox="1">
            <a:spLocks noChangeArrowheads="1"/>
          </p:cNvSpPr>
          <p:nvPr/>
        </p:nvSpPr>
        <p:spPr bwMode="auto">
          <a:xfrm>
            <a:off x="-13090698" y="2693400"/>
            <a:ext cx="125730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1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1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1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spcAft>
                <a:spcPct val="50000"/>
              </a:spcAft>
            </a:pPr>
            <a:r>
              <a:rPr lang="is-IS" altLang="en-US" sz="2800" b="1" dirty="0">
                <a:latin typeface="Baxter Sans" panose="00000500000000000000" pitchFamily="50" charset="0"/>
              </a:rPr>
              <a:t>Can Neural Nets do differential cryptanalysis  and break modern day cryptosystems that protect us in our online lives?</a:t>
            </a:r>
            <a:endParaRPr lang="en-GB" altLang="en-US" sz="2800" b="1" dirty="0">
              <a:latin typeface="Baxter Sans" panose="00000500000000000000" pitchFamily="50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0922" y="5639193"/>
            <a:ext cx="3068349" cy="7956299"/>
            <a:chOff x="15776012" y="1650729"/>
            <a:chExt cx="3068349" cy="795629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35572" y="2126581"/>
              <a:ext cx="2749228" cy="7410028"/>
            </a:xfrm>
            <a:prstGeom prst="rect">
              <a:avLst/>
            </a:prstGeom>
            <a:ln w="3175">
              <a:noFill/>
            </a:ln>
          </p:spPr>
        </p:pic>
        <p:sp>
          <p:nvSpPr>
            <p:cNvPr id="20" name="TextBox 19"/>
            <p:cNvSpPr txBox="1"/>
            <p:nvPr/>
          </p:nvSpPr>
          <p:spPr>
            <a:xfrm>
              <a:off x="15776013" y="1650729"/>
              <a:ext cx="3068348" cy="415498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2"/>
                  </a:solidFill>
                </a:rPr>
                <a:t>DES encryption process</a:t>
              </a:r>
              <a:endParaRPr lang="en-US" sz="2000" dirty="0">
                <a:solidFill>
                  <a:schemeClr val="bg2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15776012" y="1866753"/>
              <a:ext cx="3068348" cy="7740275"/>
            </a:xfrm>
            <a:prstGeom prst="rect">
              <a:avLst/>
            </a:prstGeom>
            <a:noFill/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168351" y="5587759"/>
            <a:ext cx="9404648" cy="8181149"/>
            <a:chOff x="17143587" y="5530326"/>
            <a:chExt cx="8632991" cy="8181149"/>
          </a:xfrm>
        </p:grpSpPr>
        <p:sp>
          <p:nvSpPr>
            <p:cNvPr id="5" name="Rectangle 4"/>
            <p:cNvSpPr/>
            <p:nvPr/>
          </p:nvSpPr>
          <p:spPr>
            <a:xfrm>
              <a:off x="17144194" y="10818375"/>
              <a:ext cx="8632384" cy="2893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ct val="50000"/>
                </a:spcAft>
              </a:pPr>
              <a:r>
                <a:rPr lang="en-GB" altLang="en-US" sz="2800" b="1" u="sng" dirty="0" smtClean="0">
                  <a:latin typeface="Baxter Sans" panose="00000500000000000000" pitchFamily="50" charset="0"/>
                </a:rPr>
                <a:t>Results:</a:t>
              </a:r>
            </a:p>
            <a:p>
              <a:pPr>
                <a:spcAft>
                  <a:spcPct val="50000"/>
                </a:spcAft>
              </a:pPr>
              <a:r>
                <a:rPr lang="en-GB" altLang="en-US" sz="2800" b="1" dirty="0" smtClean="0">
                  <a:latin typeface="Baxter Sans" panose="00000500000000000000" pitchFamily="50" charset="0"/>
                </a:rPr>
                <a:t>Consistently &gt;50% accuracy for simple ciphers </a:t>
              </a:r>
              <a:r>
                <a:rPr lang="en-GB" altLang="en-US" sz="2800" b="1" dirty="0">
                  <a:latin typeface="Baxter Sans" panose="00000500000000000000" pitchFamily="50" charset="0"/>
                </a:rPr>
                <a:t>and </a:t>
              </a:r>
              <a:r>
                <a:rPr lang="en-GB" altLang="en-US" sz="2800" b="1" dirty="0" smtClean="0">
                  <a:latin typeface="Baxter Sans" panose="00000500000000000000" pitchFamily="50" charset="0"/>
                </a:rPr>
                <a:t>DES components, many test results &gt;90%</a:t>
              </a:r>
            </a:p>
            <a:p>
              <a:pPr>
                <a:spcAft>
                  <a:spcPct val="50000"/>
                </a:spcAft>
              </a:pPr>
              <a:r>
                <a:rPr lang="en-GB" altLang="en-US" sz="2800" b="1" dirty="0" smtClean="0">
                  <a:latin typeface="Baxter Sans" panose="00000500000000000000" pitchFamily="50" charset="0"/>
                </a:rPr>
                <a:t>Nets struggled with multiple DES rounds</a:t>
              </a:r>
            </a:p>
            <a:p>
              <a:pPr>
                <a:spcAft>
                  <a:spcPct val="50000"/>
                </a:spcAft>
              </a:pPr>
              <a:r>
                <a:rPr lang="en-GB" altLang="en-US" sz="2800" b="1" dirty="0" smtClean="0">
                  <a:latin typeface="Baxter Sans" panose="00000500000000000000" pitchFamily="50" charset="0"/>
                </a:rPr>
                <a:t>Need to “remember” previous outputs</a:t>
              </a:r>
              <a:endParaRPr lang="en-GB" altLang="en-US" sz="2800" b="1" dirty="0">
                <a:latin typeface="Baxter Sans" panose="00000500000000000000" pitchFamily="50" charset="0"/>
              </a:endParaRPr>
            </a:p>
          </p:txBody>
        </p:sp>
        <p:sp>
          <p:nvSpPr>
            <p:cNvPr id="38" name="Text Box 62"/>
            <p:cNvSpPr txBox="1">
              <a:spLocks noChangeArrowheads="1"/>
            </p:cNvSpPr>
            <p:nvPr/>
          </p:nvSpPr>
          <p:spPr bwMode="auto">
            <a:xfrm>
              <a:off x="17144192" y="7506588"/>
              <a:ext cx="8632386" cy="31085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>
                <a:spcAft>
                  <a:spcPct val="50000"/>
                </a:spcAft>
              </a:pPr>
              <a:r>
                <a:rPr lang="en-GB" altLang="en-US" sz="2800" b="1" u="sng" dirty="0" smtClean="0">
                  <a:latin typeface="Baxter Sans" panose="00000500000000000000" pitchFamily="50" charset="0"/>
                </a:rPr>
                <a:t>Four tests proposed:</a:t>
              </a:r>
              <a:endParaRPr lang="en-GB" altLang="en-US" sz="2800" b="1" u="sng" dirty="0" smtClean="0">
                <a:solidFill>
                  <a:schemeClr val="bg2"/>
                </a:solidFill>
                <a:latin typeface="Baxter Sans" panose="00000500000000000000" pitchFamily="50" charset="0"/>
              </a:endParaRPr>
            </a:p>
            <a:p>
              <a:pPr marL="514350" indent="-514350">
                <a:spcAft>
                  <a:spcPct val="50000"/>
                </a:spcAft>
                <a:buFont typeface="+mj-lt"/>
                <a:buAutoNum type="arabicPeriod"/>
              </a:pPr>
              <a:r>
                <a:rPr lang="en-GB" altLang="en-US" sz="2800" b="1" dirty="0" smtClean="0">
                  <a:latin typeface="Baxter Sans" panose="00000500000000000000" pitchFamily="50" charset="0"/>
                </a:rPr>
                <a:t>Is </a:t>
              </a:r>
              <a:r>
                <a:rPr lang="en-GB" altLang="en-US" sz="2800" b="1" dirty="0">
                  <a:latin typeface="Baxter Sans" panose="00000500000000000000" pitchFamily="50" charset="0"/>
                </a:rPr>
                <a:t>this encrypted or random data</a:t>
              </a:r>
              <a:r>
                <a:rPr lang="en-GB" altLang="en-US" sz="2800" b="1" dirty="0" smtClean="0">
                  <a:latin typeface="Baxter Sans" panose="00000500000000000000" pitchFamily="50" charset="0"/>
                </a:rPr>
                <a:t>?</a:t>
              </a:r>
              <a:r>
                <a:rPr lang="en-GB" altLang="en-US" sz="2800" b="1" dirty="0">
                  <a:latin typeface="Baxter Sans" panose="00000500000000000000" pitchFamily="50" charset="0"/>
                </a:rPr>
                <a:t> </a:t>
              </a:r>
              <a:r>
                <a:rPr lang="en-GB" altLang="en-US" sz="2800" b="1" dirty="0" smtClean="0">
                  <a:solidFill>
                    <a:schemeClr val="bg2"/>
                  </a:solidFill>
                  <a:latin typeface="Baxter Sans" panose="00000500000000000000" pitchFamily="50" charset="0"/>
                </a:rPr>
                <a:t>– Classification</a:t>
              </a:r>
              <a:endParaRPr lang="en-GB" altLang="en-US" sz="2800" b="1" dirty="0">
                <a:solidFill>
                  <a:schemeClr val="bg2"/>
                </a:solidFill>
                <a:latin typeface="Baxter Sans" panose="00000500000000000000" pitchFamily="50" charset="0"/>
              </a:endParaRPr>
            </a:p>
            <a:p>
              <a:pPr marL="514350" indent="-514350">
                <a:spcAft>
                  <a:spcPct val="50000"/>
                </a:spcAft>
                <a:buFont typeface="+mj-lt"/>
                <a:buAutoNum type="arabicPeriod"/>
              </a:pPr>
              <a:r>
                <a:rPr lang="en-GB" altLang="en-US" sz="2800" b="1" dirty="0" smtClean="0">
                  <a:latin typeface="Baxter Sans" panose="00000500000000000000" pitchFamily="50" charset="0"/>
                </a:rPr>
                <a:t>Which </a:t>
              </a:r>
              <a:r>
                <a:rPr lang="en-GB" altLang="en-US" sz="2800" b="1" dirty="0">
                  <a:latin typeface="Baxter Sans" panose="00000500000000000000" pitchFamily="50" charset="0"/>
                </a:rPr>
                <a:t>key made this encrypted data</a:t>
              </a:r>
              <a:r>
                <a:rPr lang="en-GB" altLang="en-US" sz="2800" b="1" dirty="0" smtClean="0">
                  <a:latin typeface="Baxter Sans" panose="00000500000000000000" pitchFamily="50" charset="0"/>
                </a:rPr>
                <a:t>? </a:t>
              </a:r>
              <a:r>
                <a:rPr lang="en-GB" altLang="en-US" sz="2800" b="1" dirty="0" smtClean="0">
                  <a:solidFill>
                    <a:schemeClr val="bg2"/>
                  </a:solidFill>
                  <a:latin typeface="Baxter Sans" panose="00000500000000000000" pitchFamily="50" charset="0"/>
                </a:rPr>
                <a:t>– Classification</a:t>
              </a:r>
              <a:endParaRPr lang="en-GB" altLang="en-US" sz="2800" b="1" dirty="0">
                <a:solidFill>
                  <a:schemeClr val="bg2"/>
                </a:solidFill>
                <a:latin typeface="Baxter Sans" panose="00000500000000000000" pitchFamily="50" charset="0"/>
              </a:endParaRPr>
            </a:p>
            <a:p>
              <a:pPr marL="514350" indent="-514350">
                <a:spcAft>
                  <a:spcPct val="50000"/>
                </a:spcAft>
                <a:buFont typeface="+mj-lt"/>
                <a:buAutoNum type="arabicPeriod"/>
              </a:pPr>
              <a:r>
                <a:rPr lang="en-GB" altLang="en-US" sz="2800" b="1" dirty="0" smtClean="0">
                  <a:latin typeface="Baxter Sans" panose="00000500000000000000" pitchFamily="50" charset="0"/>
                </a:rPr>
                <a:t>Model </a:t>
              </a:r>
              <a:r>
                <a:rPr lang="en-GB" altLang="en-US" sz="2800" b="1" dirty="0">
                  <a:latin typeface="Baxter Sans" panose="00000500000000000000" pitchFamily="50" charset="0"/>
                </a:rPr>
                <a:t>the full </a:t>
              </a:r>
              <a:r>
                <a:rPr lang="en-GB" altLang="en-US" sz="2800" b="1" dirty="0" smtClean="0">
                  <a:latin typeface="Baxter Sans" panose="00000500000000000000" pitchFamily="50" charset="0"/>
                </a:rPr>
                <a:t>crypto-system </a:t>
              </a:r>
              <a:r>
                <a:rPr lang="en-GB" altLang="en-US" sz="2800" b="1" dirty="0" smtClean="0">
                  <a:solidFill>
                    <a:schemeClr val="bg2"/>
                  </a:solidFill>
                  <a:latin typeface="Baxter Sans" panose="00000500000000000000" pitchFamily="50" charset="0"/>
                </a:rPr>
                <a:t>– Regression</a:t>
              </a:r>
              <a:endParaRPr lang="en-GB" altLang="en-US" sz="2800" b="1" dirty="0">
                <a:solidFill>
                  <a:schemeClr val="bg2"/>
                </a:solidFill>
                <a:latin typeface="Baxter Sans" panose="00000500000000000000" pitchFamily="50" charset="0"/>
              </a:endParaRPr>
            </a:p>
            <a:p>
              <a:pPr marL="514350" indent="-514350">
                <a:spcAft>
                  <a:spcPct val="50000"/>
                </a:spcAft>
                <a:buFont typeface="+mj-lt"/>
                <a:buAutoNum type="arabicPeriod"/>
              </a:pPr>
              <a:r>
                <a:rPr lang="en-GB" altLang="en-US" sz="2800" b="1" dirty="0" smtClean="0">
                  <a:latin typeface="Baxter Sans" panose="00000500000000000000" pitchFamily="50" charset="0"/>
                </a:rPr>
                <a:t>Extract </a:t>
              </a:r>
              <a:r>
                <a:rPr lang="en-GB" altLang="en-US" sz="2800" b="1" dirty="0">
                  <a:latin typeface="Baxter Sans" panose="00000500000000000000" pitchFamily="50" charset="0"/>
                </a:rPr>
                <a:t>the </a:t>
              </a:r>
              <a:r>
                <a:rPr lang="en-GB" altLang="en-US" sz="2800" b="1" dirty="0" smtClean="0">
                  <a:latin typeface="Baxter Sans" panose="00000500000000000000" pitchFamily="50" charset="0"/>
                </a:rPr>
                <a:t>key</a:t>
              </a:r>
              <a:r>
                <a:rPr lang="en-GB" altLang="en-US" sz="2800" b="1" dirty="0" smtClean="0">
                  <a:solidFill>
                    <a:schemeClr val="bg2"/>
                  </a:solidFill>
                  <a:latin typeface="Baxter Sans" panose="00000500000000000000" pitchFamily="50" charset="0"/>
                </a:rPr>
                <a:t> – Regression</a:t>
              </a:r>
              <a:endParaRPr lang="en-GB" altLang="en-US" sz="2800" b="1" dirty="0">
                <a:solidFill>
                  <a:schemeClr val="bg2"/>
                </a:solidFill>
                <a:latin typeface="Baxter Sans" panose="00000500000000000000" pitchFamily="50" charset="0"/>
              </a:endParaRPr>
            </a:p>
          </p:txBody>
        </p:sp>
        <p:sp>
          <p:nvSpPr>
            <p:cNvPr id="46" name="Text Box 62"/>
            <p:cNvSpPr txBox="1">
              <a:spLocks noChangeArrowheads="1"/>
            </p:cNvSpPr>
            <p:nvPr/>
          </p:nvSpPr>
          <p:spPr bwMode="auto">
            <a:xfrm>
              <a:off x="17143587" y="5530326"/>
              <a:ext cx="8632991" cy="18158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1pPr>
              <a:lvl2pPr marL="742950" indent="-285750"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2pPr>
              <a:lvl3pPr marL="1143000" indent="-228600"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3pPr>
              <a:lvl4pPr marL="1600200" indent="-228600"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4pPr>
              <a:lvl5pPr marL="2057400" indent="-228600"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100">
                  <a:solidFill>
                    <a:schemeClr val="tx1"/>
                  </a:solidFill>
                  <a:latin typeface="Times New Roman" pitchFamily="18" charset="0"/>
                </a:defRPr>
              </a:lvl9pPr>
            </a:lstStyle>
            <a:p>
              <a:pPr>
                <a:spcAft>
                  <a:spcPct val="50000"/>
                </a:spcAft>
              </a:pPr>
              <a:r>
                <a:rPr lang="en-GB" altLang="en-US" sz="2800" b="1" u="sng" dirty="0" smtClean="0">
                  <a:latin typeface="Baxter Sans" panose="00000500000000000000" pitchFamily="50" charset="0"/>
                </a:rPr>
                <a:t>Encodings to test:</a:t>
              </a:r>
              <a:r>
                <a:rPr lang="en-GB" altLang="en-US" sz="2800" b="1" dirty="0" smtClean="0">
                  <a:latin typeface="Baxter Sans" panose="00000500000000000000" pitchFamily="50" charset="0"/>
                </a:rPr>
                <a:t> </a:t>
              </a:r>
            </a:p>
            <a:p>
              <a:pPr marL="457200" indent="-457200">
                <a:spcAft>
                  <a:spcPct val="50000"/>
                </a:spcAft>
                <a:buFont typeface="Wingdings" charset="2"/>
                <a:buChar char="§"/>
              </a:pPr>
              <a:r>
                <a:rPr lang="en-GB" altLang="en-US" sz="2800" b="1" dirty="0" smtClean="0">
                  <a:latin typeface="Baxter Sans" panose="00000500000000000000" pitchFamily="50" charset="0"/>
                </a:rPr>
                <a:t>Simple </a:t>
              </a:r>
              <a:r>
                <a:rPr lang="en-GB" altLang="en-US" sz="2800" b="1" dirty="0">
                  <a:latin typeface="Baxter Sans" panose="00000500000000000000" pitchFamily="50" charset="0"/>
                </a:rPr>
                <a:t>ciphers </a:t>
              </a:r>
              <a:r>
                <a:rPr lang="en-GB" altLang="en-US" sz="2800" b="1" dirty="0" smtClean="0">
                  <a:solidFill>
                    <a:schemeClr val="bg2"/>
                  </a:solidFill>
                  <a:latin typeface="Baxter Sans" panose="00000500000000000000" pitchFamily="50" charset="0"/>
                </a:rPr>
                <a:t>– Substitution</a:t>
              </a:r>
              <a:r>
                <a:rPr lang="en-GB" altLang="en-US" sz="2800" b="1" dirty="0">
                  <a:solidFill>
                    <a:schemeClr val="bg2"/>
                  </a:solidFill>
                  <a:latin typeface="Baxter Sans" panose="00000500000000000000" pitchFamily="50" charset="0"/>
                </a:rPr>
                <a:t>, Caesar, Multi-time </a:t>
              </a:r>
              <a:r>
                <a:rPr lang="en-GB" altLang="en-US" sz="2800" b="1" dirty="0" smtClean="0">
                  <a:solidFill>
                    <a:schemeClr val="bg2"/>
                  </a:solidFill>
                  <a:latin typeface="Baxter Sans" panose="00000500000000000000" pitchFamily="50" charset="0"/>
                </a:rPr>
                <a:t>pad</a:t>
              </a:r>
              <a:endParaRPr lang="en-GB" altLang="en-US" sz="2800" b="1" dirty="0">
                <a:solidFill>
                  <a:schemeClr val="bg2"/>
                </a:solidFill>
                <a:latin typeface="Baxter Sans" panose="00000500000000000000" pitchFamily="50" charset="0"/>
              </a:endParaRPr>
            </a:p>
            <a:p>
              <a:pPr marL="457200" indent="-457200">
                <a:spcAft>
                  <a:spcPct val="50000"/>
                </a:spcAft>
                <a:buFont typeface="Wingdings" charset="2"/>
                <a:buChar char="§"/>
              </a:pPr>
              <a:r>
                <a:rPr lang="en-GB" altLang="en-US" sz="2800" b="1" dirty="0" smtClean="0">
                  <a:latin typeface="Baxter Sans" panose="00000500000000000000" pitchFamily="50" charset="0"/>
                </a:rPr>
                <a:t>Data Encryption Standard (DES) </a:t>
              </a:r>
              <a:r>
                <a:rPr lang="en-GB" altLang="en-US" sz="2800" b="1" dirty="0" smtClean="0">
                  <a:solidFill>
                    <a:schemeClr val="bg2"/>
                  </a:solidFill>
                  <a:latin typeface="Baxter Sans" panose="00000500000000000000" pitchFamily="50" charset="0"/>
                </a:rPr>
                <a:t>– ECB mode</a:t>
              </a:r>
              <a:endParaRPr lang="en-GB" altLang="en-US" sz="2800" b="1" dirty="0">
                <a:solidFill>
                  <a:schemeClr val="bg2"/>
                </a:solidFill>
                <a:latin typeface="Baxter Sans" panose="00000500000000000000" pitchFamily="50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8326779" y="3632560"/>
            <a:ext cx="4214662" cy="2351848"/>
            <a:chOff x="8820547" y="3667914"/>
            <a:chExt cx="3548580" cy="1980164"/>
          </a:xfrm>
        </p:grpSpPr>
        <p:grpSp>
          <p:nvGrpSpPr>
            <p:cNvPr id="21" name="Group 20"/>
            <p:cNvGrpSpPr/>
            <p:nvPr/>
          </p:nvGrpSpPr>
          <p:grpSpPr>
            <a:xfrm>
              <a:off x="8836943" y="3667914"/>
              <a:ext cx="3532184" cy="1980164"/>
              <a:chOff x="16655652" y="6496100"/>
              <a:chExt cx="4752528" cy="2664296"/>
            </a:xfrm>
          </p:grpSpPr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747812" y="6631315"/>
                <a:ext cx="4568208" cy="2393866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50" name="Rectangle 49"/>
              <p:cNvSpPr/>
              <p:nvPr/>
            </p:nvSpPr>
            <p:spPr bwMode="auto">
              <a:xfrm>
                <a:off x="16655652" y="6496100"/>
                <a:ext cx="4752528" cy="2664296"/>
              </a:xfrm>
              <a:prstGeom prst="rect">
                <a:avLst/>
              </a:prstGeom>
              <a:noFill/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1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itchFamily="18" charset="0"/>
                </a:endParaRPr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8820547" y="4961150"/>
              <a:ext cx="1369172" cy="596012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sz="2000" dirty="0" smtClean="0">
                  <a:solidFill>
                    <a:schemeClr val="bg2"/>
                  </a:solidFill>
                </a:rPr>
                <a:t>Symmetric key process</a:t>
              </a:r>
              <a:endParaRPr lang="en-US" sz="2000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0922" y="13984932"/>
            <a:ext cx="3086101" cy="3312544"/>
            <a:chOff x="13703324" y="7522784"/>
            <a:chExt cx="3672408" cy="394186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63925" y="8099018"/>
              <a:ext cx="3374841" cy="3248285"/>
            </a:xfrm>
            <a:prstGeom prst="rect">
              <a:avLst/>
            </a:prstGeom>
            <a:ln w="3175">
              <a:noFill/>
            </a:ln>
          </p:spPr>
        </p:pic>
        <p:sp>
          <p:nvSpPr>
            <p:cNvPr id="45" name="TextBox 44"/>
            <p:cNvSpPr txBox="1"/>
            <p:nvPr/>
          </p:nvSpPr>
          <p:spPr>
            <a:xfrm>
              <a:off x="13703324" y="7522784"/>
              <a:ext cx="3672408" cy="508561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2"/>
                  </a:solidFill>
                </a:rPr>
                <a:t>The </a:t>
              </a:r>
              <a:r>
                <a:rPr lang="en-US" sz="2000" dirty="0" err="1" smtClean="0">
                  <a:solidFill>
                    <a:schemeClr val="bg2"/>
                  </a:solidFill>
                </a:rPr>
                <a:t>Feistel</a:t>
              </a:r>
              <a:r>
                <a:rPr lang="en-US" sz="2000" dirty="0" smtClean="0">
                  <a:solidFill>
                    <a:schemeClr val="bg2"/>
                  </a:solidFill>
                </a:rPr>
                <a:t> Function (F)</a:t>
              </a:r>
              <a:endParaRPr lang="en-US" sz="2000" dirty="0">
                <a:solidFill>
                  <a:schemeClr val="bg2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13703324" y="7978557"/>
              <a:ext cx="3672408" cy="3486096"/>
            </a:xfrm>
            <a:prstGeom prst="rect">
              <a:avLst/>
            </a:prstGeom>
            <a:noFill/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9525580" y="13117500"/>
            <a:ext cx="2607385" cy="1479105"/>
            <a:chOff x="9166820" y="12050000"/>
            <a:chExt cx="2607385" cy="1479105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 rotWithShape="1">
            <a:blip r:embed="rId6"/>
            <a:srcRect l="12532" t="38540" r="12204" b="37210"/>
            <a:stretch/>
          </p:blipFill>
          <p:spPr>
            <a:xfrm>
              <a:off x="9166820" y="12969036"/>
              <a:ext cx="2607385" cy="560069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7"/>
            <a:srcRect l="16335" r="19878"/>
            <a:stretch/>
          </p:blipFill>
          <p:spPr>
            <a:xfrm>
              <a:off x="10932300" y="12056110"/>
              <a:ext cx="841905" cy="824923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8">
              <a:alphaModFix amt="58000"/>
            </a:blip>
            <a:stretch>
              <a:fillRect/>
            </a:stretch>
          </p:blipFill>
          <p:spPr>
            <a:xfrm>
              <a:off x="9915271" y="12050000"/>
              <a:ext cx="857469" cy="750284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73" name="TextBox 72"/>
          <p:cNvSpPr txBox="1"/>
          <p:nvPr/>
        </p:nvSpPr>
        <p:spPr>
          <a:xfrm>
            <a:off x="12911328" y="4023360"/>
            <a:ext cx="18473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44" name="Straight Connector 43"/>
          <p:cNvCxnSpPr/>
          <p:nvPr/>
        </p:nvCxnSpPr>
        <p:spPr bwMode="auto">
          <a:xfrm>
            <a:off x="3308032" y="13872016"/>
            <a:ext cx="4863127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99" name="Straight Connector 98"/>
          <p:cNvCxnSpPr/>
          <p:nvPr/>
        </p:nvCxnSpPr>
        <p:spPr bwMode="auto">
          <a:xfrm>
            <a:off x="3298917" y="10744572"/>
            <a:ext cx="6226663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01" name="Straight Connector 100"/>
          <p:cNvCxnSpPr/>
          <p:nvPr/>
        </p:nvCxnSpPr>
        <p:spPr bwMode="auto">
          <a:xfrm>
            <a:off x="3296696" y="7504212"/>
            <a:ext cx="7822750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47" name="Straight Connector 46"/>
          <p:cNvCxnSpPr/>
          <p:nvPr/>
        </p:nvCxnSpPr>
        <p:spPr bwMode="auto">
          <a:xfrm>
            <a:off x="3296696" y="5523055"/>
            <a:ext cx="4611805" cy="0"/>
          </a:xfrm>
          <a:prstGeom prst="line">
            <a:avLst/>
          </a:prstGeom>
          <a:solidFill>
            <a:schemeClr val="accent1"/>
          </a:solidFill>
          <a:ln w="3175" cap="flat" cmpd="sng" algn="ctr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C:\MSOffice\Templates\Blank Presentation.pot</Template>
  <TotalTime>2110</TotalTime>
  <Words>401</Words>
  <Application>Microsoft Macintosh PowerPoint</Application>
  <PresentationFormat>Custom</PresentationFormat>
  <Paragraphs>34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Baxter Sans</vt:lpstr>
      <vt:lpstr>Calibri</vt:lpstr>
      <vt:lpstr>Times New Roman</vt:lpstr>
      <vt:lpstr>Wingdings</vt:lpstr>
      <vt:lpstr>Blank Presentation</vt:lpstr>
      <vt:lpstr>PowerPoint Presentation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Iain R. Murray</dc:creator>
  <cp:lastModifiedBy>Michael Robeson</cp:lastModifiedBy>
  <cp:revision>104</cp:revision>
  <cp:lastPrinted>2017-08-29T22:14:45Z</cp:lastPrinted>
  <dcterms:created xsi:type="dcterms:W3CDTF">1995-06-17T23:31:02Z</dcterms:created>
  <dcterms:modified xsi:type="dcterms:W3CDTF">2017-09-04T07:17:39Z</dcterms:modified>
</cp:coreProperties>
</file>

<file path=docProps/thumbnail.jpeg>
</file>